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  <p:sldId id="266" r:id="rId6"/>
    <p:sldId id="261" r:id="rId7"/>
    <p:sldId id="267" r:id="rId8"/>
    <p:sldId id="262" r:id="rId9"/>
    <p:sldId id="268" r:id="rId10"/>
    <p:sldId id="265" r:id="rId11"/>
    <p:sldId id="269" r:id="rId12"/>
    <p:sldId id="264" r:id="rId13"/>
    <p:sldId id="270" r:id="rId14"/>
    <p:sldId id="274" r:id="rId15"/>
    <p:sldId id="272" r:id="rId16"/>
    <p:sldId id="271" r:id="rId17"/>
    <p:sldId id="257" r:id="rId18"/>
    <p:sldId id="27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48" d="100"/>
          <a:sy n="48" d="100"/>
        </p:scale>
        <p:origin x="902" y="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EE1BD-B366-4DF0-8933-3C21655595E0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C1943-08BA-4E4C-8F7D-AC399949E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925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EE1BD-B366-4DF0-8933-3C21655595E0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C1943-08BA-4E4C-8F7D-AC399949E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102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EE1BD-B366-4DF0-8933-3C21655595E0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C1943-08BA-4E4C-8F7D-AC399949E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223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EE1BD-B366-4DF0-8933-3C21655595E0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C1943-08BA-4E4C-8F7D-AC399949E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149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EE1BD-B366-4DF0-8933-3C21655595E0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C1943-08BA-4E4C-8F7D-AC399949E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462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EE1BD-B366-4DF0-8933-3C21655595E0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C1943-08BA-4E4C-8F7D-AC399949E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558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EE1BD-B366-4DF0-8933-3C21655595E0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C1943-08BA-4E4C-8F7D-AC399949E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220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EE1BD-B366-4DF0-8933-3C21655595E0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C1943-08BA-4E4C-8F7D-AC399949E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658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EE1BD-B366-4DF0-8933-3C21655595E0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C1943-08BA-4E4C-8F7D-AC399949E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272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EE1BD-B366-4DF0-8933-3C21655595E0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C1943-08BA-4E4C-8F7D-AC399949E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835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EE1BD-B366-4DF0-8933-3C21655595E0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C1943-08BA-4E4C-8F7D-AC399949E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953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EE1BD-B366-4DF0-8933-3C21655595E0}" type="datetimeFigureOut">
              <a:rPr lang="en-US" smtClean="0"/>
              <a:t>9/17/2020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8C1943-08BA-4E4C-8F7D-AC399949E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21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esearchgate.net/publication/329708860_Introduction_to_diplomatic_Sciences_handbook_and_glossary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repository.unikom.ac.id/31613/1/History%20and%20Structure%20in%20the%20Theory%20of%20International%20Relations%20-%20R.B.J.%20Walker.pdf" TargetMode="External"/><Relationship Id="rId2" Type="http://schemas.openxmlformats.org/officeDocument/2006/relationships/hyperlink" Target="https://pdfs.semanticscholar.org/6a42/e235ba0d4ae3f412d39281913abbeb9acb31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9612" y="457200"/>
            <a:ext cx="9144000" cy="1666875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Foreign Policy and National Security of Kazakhstan </a:t>
            </a:r>
            <a:br>
              <a:rPr lang="en-GB" b="1" dirty="0" smtClean="0"/>
            </a:br>
            <a:r>
              <a:rPr lang="en-GB" sz="2400" b="1" dirty="0" smtClean="0"/>
              <a:t>lecture One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9" y="2543175"/>
            <a:ext cx="10120313" cy="2714625"/>
          </a:xfrm>
        </p:spPr>
        <p:txBody>
          <a:bodyPr/>
          <a:lstStyle/>
          <a:p>
            <a:pPr algn="r"/>
            <a:r>
              <a:rPr lang="en-GB" b="1" dirty="0" smtClean="0"/>
              <a:t>Marem Buzurtanova</a:t>
            </a:r>
          </a:p>
          <a:p>
            <a:pPr algn="r"/>
            <a:r>
              <a:rPr lang="en-GB" b="1" dirty="0" smtClean="0"/>
              <a:t>PhD Candidate, Senior Lecturer;</a:t>
            </a:r>
          </a:p>
          <a:p>
            <a:pPr algn="r"/>
            <a:r>
              <a:rPr lang="en-GB" b="1" dirty="0" smtClean="0"/>
              <a:t>Department of Political science  and Political Technologies;</a:t>
            </a:r>
          </a:p>
          <a:p>
            <a:pPr algn="r"/>
            <a:r>
              <a:rPr lang="en-GB" b="1" dirty="0" smtClean="0"/>
              <a:t>Al-Farabi KazNU</a:t>
            </a:r>
          </a:p>
          <a:p>
            <a:pPr algn="r"/>
            <a:r>
              <a:rPr lang="en-GB" b="1" dirty="0" smtClean="0"/>
              <a:t>marem_buzurtanova@hotmail.com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49016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6413"/>
          </a:xfrm>
        </p:spPr>
        <p:txBody>
          <a:bodyPr>
            <a:normAutofit/>
          </a:bodyPr>
          <a:lstStyle/>
          <a:p>
            <a:pPr algn="r"/>
            <a:r>
              <a:rPr lang="en-GB" sz="1600" b="1" dirty="0" smtClean="0"/>
              <a:t>Foreign </a:t>
            </a:r>
            <a:r>
              <a:rPr lang="en-GB" sz="1600" b="1" dirty="0"/>
              <a:t>P</a:t>
            </a:r>
            <a:r>
              <a:rPr lang="en-GB" sz="1600" b="1" dirty="0" smtClean="0"/>
              <a:t>olicy and National </a:t>
            </a:r>
            <a:r>
              <a:rPr lang="en-GB" sz="1600" b="1" dirty="0"/>
              <a:t>S</a:t>
            </a:r>
            <a:r>
              <a:rPr lang="en-GB" sz="1600" b="1" dirty="0" smtClean="0"/>
              <a:t>ecurity of Kazakhstan </a:t>
            </a:r>
            <a:endParaRPr lang="en-US" sz="1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4413"/>
            <a:ext cx="10515600" cy="51625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cap="all" dirty="0" smtClean="0"/>
              <a:t>diplomatic relations</a:t>
            </a:r>
            <a:r>
              <a:rPr lang="en-GB" cap="all" dirty="0"/>
              <a:t> </a:t>
            </a:r>
            <a:r>
              <a:rPr lang="en-GB" cap="all" dirty="0" smtClean="0"/>
              <a:t>- </a:t>
            </a:r>
            <a:r>
              <a:rPr lang="en-US" cap="all" dirty="0" smtClean="0"/>
              <a:t>diplomatic intercourse between nations; including the mutual presence of a diplomatic mission in each nation</a:t>
            </a:r>
            <a:endParaRPr lang="en-GB" cap="all" dirty="0" smtClean="0"/>
          </a:p>
          <a:p>
            <a:pPr>
              <a:buFontTx/>
              <a:buChar char="-"/>
            </a:pPr>
            <a:r>
              <a:rPr lang="en-US" dirty="0" smtClean="0"/>
              <a:t>between sovereign states, </a:t>
            </a:r>
            <a:endParaRPr lang="ru-RU" dirty="0" smtClean="0"/>
          </a:p>
          <a:p>
            <a:pPr>
              <a:buFontTx/>
              <a:buChar char="-"/>
            </a:pPr>
            <a:r>
              <a:rPr lang="en-US" dirty="0" smtClean="0"/>
              <a:t>between states and other subjects of public international law</a:t>
            </a:r>
            <a:r>
              <a:rPr lang="ru-RU" dirty="0"/>
              <a:t>,</a:t>
            </a:r>
            <a:endParaRPr lang="ru-RU" dirty="0" smtClean="0"/>
          </a:p>
          <a:p>
            <a:pPr>
              <a:buFontTx/>
              <a:buChar char="-"/>
            </a:pPr>
            <a:r>
              <a:rPr lang="en-US" dirty="0" smtClean="0"/>
              <a:t>in accordance with the norms of international law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en-US" i="1" dirty="0" smtClean="0"/>
              <a:t>Vienna Convention on Diplomatic Relations </a:t>
            </a:r>
            <a:r>
              <a:rPr lang="en-US" dirty="0" smtClean="0"/>
              <a:t>(1961): the establishment of diplomatic relations is </a:t>
            </a:r>
            <a:r>
              <a:rPr lang="en-US" b="1" dirty="0" smtClean="0"/>
              <a:t>by mutual consent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b="1" dirty="0"/>
              <a:t>E</a:t>
            </a:r>
            <a:r>
              <a:rPr lang="en-US" b="1" dirty="0" smtClean="0"/>
              <a:t>stablishment of </a:t>
            </a:r>
            <a:r>
              <a:rPr lang="en-US" b="1" dirty="0" err="1"/>
              <a:t>drecognition</a:t>
            </a:r>
            <a:r>
              <a:rPr lang="en-US" b="1" dirty="0"/>
              <a:t> of the state and its government </a:t>
            </a:r>
            <a:r>
              <a:rPr lang="en-US" b="1" dirty="0" err="1"/>
              <a:t>iplomatic</a:t>
            </a:r>
            <a:r>
              <a:rPr lang="en-US" b="1" dirty="0"/>
              <a:t> </a:t>
            </a:r>
            <a:r>
              <a:rPr lang="en-US" b="1" dirty="0" smtClean="0"/>
              <a:t>relations </a:t>
            </a:r>
            <a:r>
              <a:rPr lang="en-US" dirty="0" smtClean="0"/>
              <a:t>is usually preceded by </a:t>
            </a:r>
            <a:r>
              <a:rPr lang="en-US" b="1" dirty="0" smtClean="0"/>
              <a:t>the </a:t>
            </a:r>
            <a:r>
              <a:rPr lang="en-US" dirty="0" smtClean="0"/>
              <a:t>by </a:t>
            </a:r>
            <a:r>
              <a:rPr lang="en-US" dirty="0" smtClean="0"/>
              <a:t>another state, the very fact of their establishment always speaks of the existence of such recognition.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85391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98231" y="2005843"/>
            <a:ext cx="7512954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6000" cap="all" dirty="0" smtClean="0">
                <a:latin typeface="Arial Black" panose="020B0A04020102020204" pitchFamily="34" charset="0"/>
              </a:rPr>
              <a:t>international </a:t>
            </a:r>
          </a:p>
          <a:p>
            <a:r>
              <a:rPr lang="en-GB" sz="6000" cap="all" dirty="0" smtClean="0">
                <a:latin typeface="Arial Black" panose="020B0A04020102020204" pitchFamily="34" charset="0"/>
              </a:rPr>
              <a:t>relations</a:t>
            </a:r>
            <a:r>
              <a:rPr lang="en-GB" sz="6000" cap="all" dirty="0">
                <a:latin typeface="Arial Black" panose="020B0A04020102020204" pitchFamily="34" charset="0"/>
              </a:rPr>
              <a:t>?</a:t>
            </a:r>
            <a:endParaRPr lang="en-US" sz="6000" cap="all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17532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6413"/>
          </a:xfrm>
        </p:spPr>
        <p:txBody>
          <a:bodyPr>
            <a:normAutofit/>
          </a:bodyPr>
          <a:lstStyle/>
          <a:p>
            <a:pPr algn="r"/>
            <a:r>
              <a:rPr lang="en-GB" sz="1600" b="1" dirty="0" smtClean="0"/>
              <a:t>Foreign </a:t>
            </a:r>
            <a:r>
              <a:rPr lang="en-GB" sz="1600" b="1" dirty="0"/>
              <a:t>P</a:t>
            </a:r>
            <a:r>
              <a:rPr lang="en-GB" sz="1600" b="1" dirty="0" smtClean="0"/>
              <a:t>olicy and National </a:t>
            </a:r>
            <a:r>
              <a:rPr lang="en-GB" sz="1600" b="1" dirty="0"/>
              <a:t>S</a:t>
            </a:r>
            <a:r>
              <a:rPr lang="en-GB" sz="1600" b="1" dirty="0" smtClean="0"/>
              <a:t>ecurity of Kazakhstan </a:t>
            </a:r>
            <a:endParaRPr lang="en-US" sz="1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5375" y="1005914"/>
            <a:ext cx="10515600" cy="51625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cap="all" dirty="0" smtClean="0"/>
              <a:t>International relations </a:t>
            </a:r>
            <a:r>
              <a:rPr lang="en-US" dirty="0" smtClean="0"/>
              <a:t>are all social relations conducted by international subjects (actors) beyond national jurisdiction.</a:t>
            </a:r>
          </a:p>
          <a:p>
            <a:pPr marL="0" indent="0">
              <a:buNone/>
            </a:pPr>
            <a:r>
              <a:rPr lang="en-US" dirty="0" smtClean="0"/>
              <a:t>- political and legal: legal, diplomatic, organizational, </a:t>
            </a:r>
            <a:r>
              <a:rPr lang="en-US" dirty="0" err="1" smtClean="0"/>
              <a:t>etc</a:t>
            </a:r>
            <a:r>
              <a:rPr lang="en-US" dirty="0" smtClean="0"/>
              <a:t> .;</a:t>
            </a:r>
          </a:p>
          <a:p>
            <a:pPr marL="0" indent="0">
              <a:buNone/>
            </a:pPr>
            <a:r>
              <a:rPr lang="en-US" dirty="0" smtClean="0"/>
              <a:t>- economic: financial, trade, cooperative, </a:t>
            </a:r>
            <a:r>
              <a:rPr lang="en-US" dirty="0" err="1" smtClean="0"/>
              <a:t>etc</a:t>
            </a:r>
            <a:r>
              <a:rPr lang="en-US" dirty="0" smtClean="0"/>
              <a:t> .;</a:t>
            </a:r>
          </a:p>
          <a:p>
            <a:pPr marL="0" indent="0">
              <a:buNone/>
            </a:pPr>
            <a:r>
              <a:rPr lang="en-US" dirty="0" smtClean="0"/>
              <a:t>- ideological: agreements, declarations, sabotage, psychological warfare, </a:t>
            </a:r>
            <a:r>
              <a:rPr lang="en-US" dirty="0" err="1" smtClean="0"/>
              <a:t>etc</a:t>
            </a:r>
            <a:r>
              <a:rPr lang="en-US" dirty="0" smtClean="0"/>
              <a:t> .;</a:t>
            </a:r>
          </a:p>
          <a:p>
            <a:pPr marL="0" indent="0">
              <a:buNone/>
            </a:pPr>
            <a:r>
              <a:rPr lang="en-US" dirty="0" smtClean="0"/>
              <a:t>- military-strategic: blocs, alliances, </a:t>
            </a:r>
            <a:r>
              <a:rPr lang="en-US" dirty="0" err="1" smtClean="0"/>
              <a:t>etc</a:t>
            </a:r>
            <a:r>
              <a:rPr lang="en-US" dirty="0" smtClean="0"/>
              <a:t> .;</a:t>
            </a:r>
          </a:p>
          <a:p>
            <a:pPr>
              <a:buFontTx/>
              <a:buChar char="-"/>
            </a:pPr>
            <a:r>
              <a:rPr lang="en-US" dirty="0" smtClean="0"/>
              <a:t>cultural: artist tours, information exchange, exhibitions, etc.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 smtClean="0">
                <a:latin typeface="Comic Sans MS" panose="030F0702030302020204" pitchFamily="66" charset="0"/>
              </a:rPr>
              <a:t>Bilateral 		Multilateral</a:t>
            </a:r>
            <a:endParaRPr lang="en-US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11649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92344" y="800629"/>
            <a:ext cx="6945619" cy="470898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6000" cap="all" dirty="0" smtClean="0">
                <a:latin typeface="Arial Black" panose="020B0A04020102020204" pitchFamily="34" charset="0"/>
              </a:rPr>
              <a:t>Country?</a:t>
            </a:r>
          </a:p>
          <a:p>
            <a:r>
              <a:rPr lang="en-GB" sz="6000" cap="all" dirty="0" smtClean="0">
                <a:latin typeface="Arial Black" panose="020B0A04020102020204" pitchFamily="34" charset="0"/>
              </a:rPr>
              <a:t>State?</a:t>
            </a:r>
          </a:p>
          <a:p>
            <a:r>
              <a:rPr lang="en-GB" sz="6000" cap="all" dirty="0" smtClean="0">
                <a:latin typeface="Arial Black" panose="020B0A04020102020204" pitchFamily="34" charset="0"/>
              </a:rPr>
              <a:t>Government?</a:t>
            </a:r>
          </a:p>
          <a:p>
            <a:r>
              <a:rPr lang="en-GB" sz="6000" cap="all" dirty="0" smtClean="0">
                <a:latin typeface="Arial Black" panose="020B0A04020102020204" pitchFamily="34" charset="0"/>
              </a:rPr>
              <a:t>Nation?</a:t>
            </a:r>
          </a:p>
          <a:p>
            <a:r>
              <a:rPr lang="en-GB" sz="6000" cap="all" dirty="0" smtClean="0">
                <a:latin typeface="Arial Black" panose="020B0A04020102020204" pitchFamily="34" charset="0"/>
              </a:rPr>
              <a:t>Nation state?</a:t>
            </a:r>
            <a:endParaRPr lang="en-US" sz="6000" cap="all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09057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07063"/>
          </a:xfrm>
        </p:spPr>
        <p:txBody>
          <a:bodyPr/>
          <a:lstStyle/>
          <a:p>
            <a:r>
              <a:rPr lang="en-US" b="1" dirty="0" smtClean="0"/>
              <a:t>Home Task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prepare a short outline (1000 words app.) of your vision of the difference and similarities of the terms </a:t>
            </a:r>
            <a:r>
              <a:rPr lang="en-US" i="1" dirty="0" smtClean="0"/>
              <a:t>country, state, government, nation, </a:t>
            </a:r>
            <a:r>
              <a:rPr lang="en-US" dirty="0" smtClean="0"/>
              <a:t>and </a:t>
            </a:r>
            <a:r>
              <a:rPr lang="en-US" i="1" dirty="0" smtClean="0"/>
              <a:t>nation state</a:t>
            </a:r>
            <a:r>
              <a:rPr lang="en-US" dirty="0" smtClean="0"/>
              <a:t>;</a:t>
            </a:r>
            <a:br>
              <a:rPr lang="en-US" dirty="0" smtClean="0"/>
            </a:br>
            <a:r>
              <a:rPr lang="en-US" dirty="0" smtClean="0"/>
              <a:t>- suggest at least two readings on the topic.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9314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13401" y="2387807"/>
            <a:ext cx="825982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6000" dirty="0" smtClean="0">
                <a:latin typeface="Arial Black" panose="020B0A04020102020204" pitchFamily="34" charset="0"/>
              </a:rPr>
              <a:t>National Interests?</a:t>
            </a:r>
            <a:endParaRPr lang="en-US" sz="60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73454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6413"/>
          </a:xfrm>
        </p:spPr>
        <p:txBody>
          <a:bodyPr>
            <a:normAutofit/>
          </a:bodyPr>
          <a:lstStyle/>
          <a:p>
            <a:pPr algn="r"/>
            <a:r>
              <a:rPr lang="en-GB" sz="1600" b="1" dirty="0" smtClean="0"/>
              <a:t>Foreign </a:t>
            </a:r>
            <a:r>
              <a:rPr lang="en-GB" sz="1600" b="1" dirty="0"/>
              <a:t>P</a:t>
            </a:r>
            <a:r>
              <a:rPr lang="en-GB" sz="1600" b="1" dirty="0" smtClean="0"/>
              <a:t>olicy and National </a:t>
            </a:r>
            <a:r>
              <a:rPr lang="en-GB" sz="1600" b="1" dirty="0"/>
              <a:t>S</a:t>
            </a:r>
            <a:r>
              <a:rPr lang="en-GB" sz="1600" b="1" dirty="0" smtClean="0"/>
              <a:t>ecurity of Kazakhstan </a:t>
            </a:r>
            <a:endParaRPr lang="en-US" sz="1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4413"/>
            <a:ext cx="10515600" cy="51625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6000" dirty="0" smtClean="0"/>
              <a:t>National Interests a</a:t>
            </a:r>
            <a:r>
              <a:rPr lang="en-US" sz="6000" dirty="0" smtClean="0"/>
              <a:t>re objectively significant goals and objectives of the nation state as a whole. National interests are a variety of political interests.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8949440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Useful Resources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Introduction to Diplomatic Sciences (handbook and glossary).</a:t>
            </a:r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https://www.researchgate.net/publication/329708860_Introduction_to_diplomatic_Sciences_handbook_and_glossary</a:t>
            </a:r>
            <a:endParaRPr lang="en-US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US" dirty="0" smtClean="0"/>
              <a:t>Vienna Convention on Diplomatic Relations, 1961</a:t>
            </a:r>
          </a:p>
          <a:p>
            <a:pPr marL="0" indent="0">
              <a:buNone/>
            </a:pPr>
            <a:r>
              <a:rPr lang="en-US" dirty="0" smtClean="0"/>
              <a:t>http://www.unog.ch/80256EDD006B8954/(httpAssets)/7F83006DA90AAE7FC1256F260034</a:t>
            </a:r>
          </a:p>
          <a:p>
            <a:pPr marL="0" indent="0">
              <a:buNone/>
            </a:pPr>
            <a:r>
              <a:rPr lang="en-US" dirty="0" smtClean="0"/>
              <a:t>B806/$file/Vienna%20Convention%20(1961)%20-%20E.pdf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6193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5013"/>
          </a:xfrm>
        </p:spPr>
        <p:txBody>
          <a:bodyPr/>
          <a:lstStyle/>
          <a:p>
            <a:r>
              <a:rPr lang="en-US" dirty="0" smtClean="0"/>
              <a:t>Reading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14450"/>
            <a:ext cx="10515600" cy="48625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Sharp, P. (2009). </a:t>
            </a:r>
            <a:r>
              <a:rPr lang="en-US" i="1" dirty="0"/>
              <a:t>Diplomatic theory of international relations</a:t>
            </a:r>
            <a:r>
              <a:rPr lang="en-US" dirty="0"/>
              <a:t> (Vol. 111). Cambridge University Press</a:t>
            </a:r>
            <a:r>
              <a:rPr lang="en-US" dirty="0" smtClean="0"/>
              <a:t>. </a:t>
            </a:r>
            <a:r>
              <a:rPr lang="en-US" dirty="0" smtClean="0">
                <a:hlinkClick r:id="rId2"/>
              </a:rPr>
              <a:t>https://pdfs.semanticscholar.org/6a42/e235ba0d4ae3f412d39281913abbeb9acb31.pdf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Walker, R. B. (1989). History and structure in the theory of international relations. </a:t>
            </a:r>
            <a:r>
              <a:rPr lang="en-US" i="1" dirty="0"/>
              <a:t>Millennium</a:t>
            </a:r>
            <a:r>
              <a:rPr lang="en-US" dirty="0"/>
              <a:t>, </a:t>
            </a:r>
            <a:r>
              <a:rPr lang="en-US" i="1" dirty="0"/>
              <a:t>18</a:t>
            </a:r>
            <a:r>
              <a:rPr lang="en-US" dirty="0"/>
              <a:t>(2), 163-183</a:t>
            </a:r>
            <a:r>
              <a:rPr lang="en-US" dirty="0" smtClean="0"/>
              <a:t>. </a:t>
            </a:r>
            <a:r>
              <a:rPr lang="en-US" dirty="0" smtClean="0">
                <a:hlinkClick r:id="rId3"/>
              </a:rPr>
              <a:t>https://repository.unikom.ac.id/31613/1/History%20and%20Structure%20in%20the%20Theory%20of%20International%20Relations%20-%20R.B.J.%20Walker.pdf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55604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6413"/>
          </a:xfrm>
        </p:spPr>
        <p:txBody>
          <a:bodyPr>
            <a:normAutofit/>
          </a:bodyPr>
          <a:lstStyle/>
          <a:p>
            <a:pPr algn="r"/>
            <a:r>
              <a:rPr lang="en-GB" sz="1600" b="1" dirty="0" smtClean="0"/>
              <a:t>Foreign </a:t>
            </a:r>
            <a:r>
              <a:rPr lang="en-GB" sz="1600" b="1" dirty="0"/>
              <a:t>P</a:t>
            </a:r>
            <a:r>
              <a:rPr lang="en-GB" sz="1600" b="1" dirty="0" smtClean="0"/>
              <a:t>olicy and National </a:t>
            </a:r>
            <a:r>
              <a:rPr lang="en-GB" sz="1600" b="1" dirty="0"/>
              <a:t>S</a:t>
            </a:r>
            <a:r>
              <a:rPr lang="en-GB" sz="1600" b="1" dirty="0" smtClean="0"/>
              <a:t>ecurity of Kazakhstan </a:t>
            </a:r>
            <a:endParaRPr lang="en-US" sz="1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5363" y="985838"/>
            <a:ext cx="10515600" cy="5162550"/>
          </a:xfrm>
        </p:spPr>
        <p:txBody>
          <a:bodyPr/>
          <a:lstStyle/>
          <a:p>
            <a:pPr marL="0" indent="0">
              <a:buNone/>
            </a:pPr>
            <a:r>
              <a:rPr lang="en-GB" b="1" u="sng" dirty="0" smtClean="0"/>
              <a:t>Lecture One – Goals and Objectives</a:t>
            </a:r>
          </a:p>
          <a:p>
            <a:r>
              <a:rPr lang="en-GB" dirty="0" smtClean="0"/>
              <a:t>Introduction of the lecturer;</a:t>
            </a:r>
          </a:p>
          <a:p>
            <a:r>
              <a:rPr lang="en-GB" dirty="0" smtClean="0"/>
              <a:t>Overview of the course;</a:t>
            </a:r>
          </a:p>
          <a:p>
            <a:r>
              <a:rPr lang="en-GB" dirty="0" smtClean="0"/>
              <a:t>Introduction of the terms:</a:t>
            </a:r>
          </a:p>
          <a:p>
            <a:pPr marL="0" indent="0">
              <a:buNone/>
            </a:pPr>
            <a:r>
              <a:rPr lang="en-GB" dirty="0" smtClean="0"/>
              <a:t> 	- foreign policy;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smtClean="0"/>
              <a:t>- diplomacy;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smtClean="0"/>
              <a:t>- diplomatic relations: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smtClean="0"/>
              <a:t>- international relations: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smtClean="0"/>
              <a:t>- country/state/nation;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smtClean="0"/>
              <a:t>- national interest. 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220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6438"/>
          </a:xfrm>
        </p:spPr>
        <p:txBody>
          <a:bodyPr/>
          <a:lstStyle/>
          <a:p>
            <a:r>
              <a:rPr lang="en-GB" b="1" dirty="0" smtClean="0"/>
              <a:t>Marem Buzurtanova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430" y="9702053"/>
            <a:ext cx="10931058" cy="403972"/>
          </a:xfrm>
        </p:spPr>
        <p:txBody>
          <a:bodyPr>
            <a:normAutofit fontScale="25000" lnSpcReduction="20000"/>
          </a:bodyPr>
          <a:lstStyle/>
          <a:p>
            <a:r>
              <a:rPr lang="en-US" b="1" cap="all" dirty="0"/>
              <a:t>Marem m. Buzurtanova</a:t>
            </a:r>
            <a:endParaRPr lang="en-US" dirty="0"/>
          </a:p>
          <a:p>
            <a:endParaRPr lang="en-US" dirty="0"/>
          </a:p>
          <a:p>
            <a:r>
              <a:rPr lang="en-US" b="1" cap="all" dirty="0"/>
              <a:t>Professional Employment</a:t>
            </a:r>
            <a:endParaRPr lang="en-US" dirty="0"/>
          </a:p>
          <a:p>
            <a:r>
              <a:rPr lang="en-US" b="1" cap="all" dirty="0"/>
              <a:t>BILIM </a:t>
            </a:r>
            <a:r>
              <a:rPr lang="en-US" b="1" dirty="0"/>
              <a:t>Central Asia</a:t>
            </a:r>
            <a:endParaRPr lang="en-US" dirty="0"/>
          </a:p>
          <a:p>
            <a:r>
              <a:rPr lang="en-US" dirty="0"/>
              <a:t>inclusive Higher Education in Almaty, Project Director, 2018 - present </a:t>
            </a:r>
          </a:p>
          <a:p>
            <a:r>
              <a:rPr lang="en-US" b="1" cap="all" dirty="0"/>
              <a:t> </a:t>
            </a:r>
            <a:endParaRPr lang="en-US" dirty="0"/>
          </a:p>
          <a:p>
            <a:r>
              <a:rPr lang="en-US" b="1" cap="all" dirty="0"/>
              <a:t>BILIM </a:t>
            </a:r>
            <a:r>
              <a:rPr lang="en-US" b="1" dirty="0"/>
              <a:t>Central Asia</a:t>
            </a:r>
            <a:endParaRPr lang="en-US" dirty="0"/>
          </a:p>
          <a:p>
            <a:r>
              <a:rPr lang="en-US" dirty="0"/>
              <a:t>Soft and Hard Skills: Teaching Life Skills in Kazakhstan, Project Participant, 2015 - present</a:t>
            </a:r>
          </a:p>
          <a:p>
            <a:r>
              <a:rPr lang="en-US" dirty="0"/>
              <a:t> </a:t>
            </a:r>
          </a:p>
          <a:p>
            <a:r>
              <a:rPr lang="en-US" b="1" dirty="0"/>
              <a:t>Institute for Strategic Studies</a:t>
            </a:r>
            <a:r>
              <a:rPr lang="en-US" dirty="0"/>
              <a:t> </a:t>
            </a:r>
            <a:r>
              <a:rPr lang="en-US" b="1" dirty="0"/>
              <a:t>under President of Republic of Kazakhstan</a:t>
            </a:r>
            <a:r>
              <a:rPr lang="en-US" dirty="0"/>
              <a:t>; Expert, Translator, 2011 – 2017</a:t>
            </a:r>
          </a:p>
          <a:p>
            <a:r>
              <a:rPr lang="en-US" dirty="0"/>
              <a:t> </a:t>
            </a:r>
          </a:p>
          <a:p>
            <a:r>
              <a:rPr lang="en-US" b="1" dirty="0"/>
              <a:t>Al-Farabi Kazakh National University</a:t>
            </a:r>
            <a:r>
              <a:rPr lang="en-US" dirty="0"/>
              <a:t>, Department of International Relations:</a:t>
            </a:r>
          </a:p>
          <a:p>
            <a:r>
              <a:rPr lang="en-US" dirty="0"/>
              <a:t>Instructor; Senior Instructor; Deputy Chair (Foreign Languages and Diplomatic Communication), 2001 – 2015 </a:t>
            </a:r>
          </a:p>
          <a:p>
            <a:r>
              <a:rPr lang="en-US" dirty="0"/>
              <a:t> 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9563" y="970925"/>
            <a:ext cx="1160621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cap="all" dirty="0" smtClean="0"/>
              <a:t>Education</a:t>
            </a:r>
          </a:p>
          <a:p>
            <a:r>
              <a:rPr lang="en-US" sz="2000" b="1" u="sng" dirty="0" smtClean="0"/>
              <a:t>	Doctorate Candidate</a:t>
            </a:r>
          </a:p>
          <a:p>
            <a:r>
              <a:rPr lang="en-US" sz="2000" b="1" dirty="0" smtClean="0"/>
              <a:t>Al-Farabi KazNU, Department of Philosophy and Political Science, pending </a:t>
            </a:r>
          </a:p>
          <a:p>
            <a:r>
              <a:rPr lang="en-US" sz="2000" b="1" dirty="0" smtClean="0"/>
              <a:t>Dissertation Title: Engagement of Civil Society and the State as a Factor of Political stability in Kazakhstan</a:t>
            </a:r>
          </a:p>
          <a:p>
            <a:r>
              <a:rPr lang="en-US" sz="2000" b="1" u="sng" dirty="0" smtClean="0"/>
              <a:t>	Postgraduate Certificate in Public International Law</a:t>
            </a:r>
          </a:p>
          <a:p>
            <a:r>
              <a:rPr lang="en-US" sz="2000" b="1" dirty="0" smtClean="0"/>
              <a:t>University of London, UCL/Queen’s Mary College, </a:t>
            </a:r>
          </a:p>
          <a:p>
            <a:r>
              <a:rPr lang="en-US" sz="2000" b="1" dirty="0" smtClean="0"/>
              <a:t>Modules: International Dispute Resolution; Law of Treaties; Mechanisms for Human Rights Protection by United Nations Bodies, 2016 </a:t>
            </a:r>
          </a:p>
          <a:p>
            <a:r>
              <a:rPr lang="en-US" sz="2000" b="1" u="sng" dirty="0" smtClean="0"/>
              <a:t>	MA in Understanding and Securing Human Rights </a:t>
            </a:r>
          </a:p>
          <a:p>
            <a:r>
              <a:rPr lang="en-US" sz="2000" b="1" dirty="0" smtClean="0"/>
              <a:t>University of London, School of Advanced Studies, 2013 – 2014</a:t>
            </a:r>
          </a:p>
          <a:p>
            <a:r>
              <a:rPr lang="en-US" sz="2000" b="1" dirty="0" smtClean="0"/>
              <a:t>Dissertation Title: International Politics of Human Rights: Comparative Analysis of Multilateral and Bilateral Engagement, the Case of Kazakhstan </a:t>
            </a:r>
          </a:p>
          <a:p>
            <a:r>
              <a:rPr lang="en-US" sz="2000" b="1" u="sng" dirty="0" smtClean="0"/>
              <a:t>	MA in Social Sciences</a:t>
            </a:r>
          </a:p>
          <a:p>
            <a:r>
              <a:rPr lang="en-US" sz="2000" b="1" dirty="0" smtClean="0"/>
              <a:t>Kazakh-German University, Department of Political and Social Sciences, Regional Studies – Central Asia, 2013</a:t>
            </a:r>
          </a:p>
          <a:p>
            <a:r>
              <a:rPr lang="en-US" sz="2000" b="1" dirty="0" smtClean="0"/>
              <a:t>Dissertation Title: Maintenance of International Peace and Security by UNSC; Evolution of Position of the USA (1989 – 2005) </a:t>
            </a:r>
          </a:p>
        </p:txBody>
      </p:sp>
    </p:spTree>
    <p:extLst>
      <p:ext uri="{BB962C8B-B14F-4D97-AF65-F5344CB8AC3E}">
        <p14:creationId xmlns:p14="http://schemas.microsoft.com/office/powerpoint/2010/main" val="4217321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6413"/>
          </a:xfrm>
        </p:spPr>
        <p:txBody>
          <a:bodyPr>
            <a:normAutofit/>
          </a:bodyPr>
          <a:lstStyle/>
          <a:p>
            <a:pPr algn="r"/>
            <a:r>
              <a:rPr lang="en-GB" sz="1600" b="1" dirty="0" smtClean="0"/>
              <a:t>Foreign </a:t>
            </a:r>
            <a:r>
              <a:rPr lang="en-GB" sz="1600" b="1" dirty="0"/>
              <a:t>P</a:t>
            </a:r>
            <a:r>
              <a:rPr lang="en-GB" sz="1600" b="1" dirty="0" smtClean="0"/>
              <a:t>olicy and National </a:t>
            </a:r>
            <a:r>
              <a:rPr lang="en-GB" sz="1600" b="1" dirty="0"/>
              <a:t>S</a:t>
            </a:r>
            <a:r>
              <a:rPr lang="en-GB" sz="1600" b="1" dirty="0" smtClean="0"/>
              <a:t>ecurity of Kazakhstan </a:t>
            </a:r>
            <a:endParaRPr lang="en-US" sz="1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6960" y="1818639"/>
            <a:ext cx="10276840" cy="4358323"/>
          </a:xfrm>
        </p:spPr>
        <p:txBody>
          <a:bodyPr/>
          <a:lstStyle/>
          <a:p>
            <a:pPr marL="0" indent="0" algn="ctr">
              <a:buNone/>
            </a:pPr>
            <a:r>
              <a:rPr lang="en-GB" b="1" u="sng" cap="all" dirty="0" smtClean="0"/>
              <a:t>Course Overview</a:t>
            </a:r>
          </a:p>
          <a:p>
            <a:pPr marL="0" indent="0" algn="ctr">
              <a:buNone/>
            </a:pPr>
            <a:endParaRPr lang="en-GB" dirty="0" smtClean="0"/>
          </a:p>
          <a:p>
            <a:pPr marL="0" indent="0" algn="ctr">
              <a:buNone/>
            </a:pPr>
            <a:r>
              <a:rPr lang="en-GB" dirty="0" smtClean="0"/>
              <a:t>Course Content and Focus</a:t>
            </a:r>
          </a:p>
          <a:p>
            <a:pPr marL="0" indent="0" algn="ctr">
              <a:buNone/>
            </a:pPr>
            <a:endParaRPr lang="en-GB" dirty="0" smtClean="0"/>
          </a:p>
          <a:p>
            <a:pPr marL="0" indent="0" algn="ctr">
              <a:buNone/>
            </a:pPr>
            <a:r>
              <a:rPr lang="en-GB" dirty="0" smtClean="0"/>
              <a:t>Foreign </a:t>
            </a:r>
            <a:r>
              <a:rPr lang="en-GB" dirty="0"/>
              <a:t>P</a:t>
            </a:r>
            <a:r>
              <a:rPr lang="en-GB" dirty="0" smtClean="0"/>
              <a:t>olicy 		National </a:t>
            </a:r>
            <a:r>
              <a:rPr lang="en-GB" dirty="0"/>
              <a:t>S</a:t>
            </a:r>
            <a:r>
              <a:rPr lang="en-GB" dirty="0" smtClean="0"/>
              <a:t>ecurity </a:t>
            </a:r>
          </a:p>
          <a:p>
            <a:pPr marL="0" indent="0" algn="ctr">
              <a:buNone/>
            </a:pPr>
            <a:r>
              <a:rPr lang="en-GB" sz="1100" dirty="0" smtClean="0"/>
              <a:t>Foreign Policy, general information and conceptualization 		National </a:t>
            </a:r>
            <a:r>
              <a:rPr lang="en-GB" sz="1100" dirty="0"/>
              <a:t>S</a:t>
            </a:r>
            <a:r>
              <a:rPr lang="en-GB" sz="1100" dirty="0" smtClean="0"/>
              <a:t>ecurity, general information and conceptualization</a:t>
            </a:r>
          </a:p>
          <a:p>
            <a:pPr marL="0" indent="0" algn="ctr">
              <a:buNone/>
            </a:pPr>
            <a:r>
              <a:rPr lang="en-GB" sz="1100" dirty="0" smtClean="0"/>
              <a:t>Foreign policy of Kazakhstan 			National security of Kazakhstan </a:t>
            </a:r>
          </a:p>
          <a:p>
            <a:pPr marL="0" indent="0" algn="ctr">
              <a:buNone/>
            </a:pPr>
            <a:endParaRPr lang="en-GB" dirty="0" smtClean="0"/>
          </a:p>
          <a:p>
            <a:pPr marL="0" indent="0" algn="ctr">
              <a:buNone/>
            </a:pPr>
            <a:r>
              <a:rPr lang="en-GB" dirty="0" smtClean="0"/>
              <a:t>National Security through Foreign Policy 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6557963" y="3286125"/>
            <a:ext cx="1628775" cy="6000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4271963" y="3243263"/>
            <a:ext cx="1228725" cy="6143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286250" y="4972050"/>
            <a:ext cx="1628775" cy="5000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6215380" y="4972050"/>
            <a:ext cx="1628458" cy="5000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1669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0850"/>
          </a:xfrm>
        </p:spPr>
        <p:txBody>
          <a:bodyPr>
            <a:normAutofit/>
          </a:bodyPr>
          <a:lstStyle/>
          <a:p>
            <a:pPr algn="r"/>
            <a:r>
              <a:rPr lang="en-GB" sz="1600" b="1" dirty="0"/>
              <a:t>Foreign Policy and National Security of Kazakhstan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dirty="0" smtClean="0"/>
              <a:t>Foreign Policy, what is it?</a:t>
            </a:r>
          </a:p>
          <a:p>
            <a:r>
              <a:rPr lang="en-US" sz="4800" dirty="0" smtClean="0"/>
              <a:t>What’s policy?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127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6413"/>
          </a:xfrm>
        </p:spPr>
        <p:txBody>
          <a:bodyPr>
            <a:normAutofit/>
          </a:bodyPr>
          <a:lstStyle/>
          <a:p>
            <a:pPr algn="r"/>
            <a:r>
              <a:rPr lang="en-GB" sz="1600" b="1" dirty="0" smtClean="0"/>
              <a:t>Foreign </a:t>
            </a:r>
            <a:r>
              <a:rPr lang="en-GB" sz="1600" b="1" dirty="0"/>
              <a:t>P</a:t>
            </a:r>
            <a:r>
              <a:rPr lang="en-GB" sz="1600" b="1" dirty="0" smtClean="0"/>
              <a:t>olicy and National </a:t>
            </a:r>
            <a:r>
              <a:rPr lang="en-GB" sz="1600" b="1" dirty="0"/>
              <a:t>S</a:t>
            </a:r>
            <a:r>
              <a:rPr lang="en-GB" sz="1600" b="1" dirty="0" smtClean="0"/>
              <a:t>ecurity of Kazakhstan </a:t>
            </a:r>
            <a:endParaRPr lang="en-US" sz="1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4413"/>
            <a:ext cx="10515600" cy="516255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US" dirty="0" smtClean="0"/>
              <a:t>A country's </a:t>
            </a:r>
            <a:r>
              <a:rPr lang="en-US" b="1" dirty="0" smtClean="0"/>
              <a:t>foreign policy</a:t>
            </a:r>
            <a:r>
              <a:rPr lang="en-US" dirty="0" smtClean="0"/>
              <a:t>, also called </a:t>
            </a:r>
            <a:r>
              <a:rPr lang="en-US" b="1" dirty="0" smtClean="0"/>
              <a:t>foreign relations </a:t>
            </a:r>
            <a:r>
              <a:rPr lang="en-US" dirty="0" smtClean="0"/>
              <a:t>or </a:t>
            </a:r>
            <a:r>
              <a:rPr lang="en-US" b="1" dirty="0" smtClean="0"/>
              <a:t>foreign affairs:</a:t>
            </a:r>
          </a:p>
          <a:p>
            <a:pPr>
              <a:buFontTx/>
              <a:buChar char="-"/>
            </a:pPr>
            <a:r>
              <a:rPr lang="en-US" dirty="0" smtClean="0"/>
              <a:t>self-interest strategies;</a:t>
            </a:r>
          </a:p>
          <a:p>
            <a:pPr>
              <a:buFontTx/>
              <a:buChar char="-"/>
            </a:pPr>
            <a:r>
              <a:rPr lang="en-US" dirty="0" smtClean="0"/>
              <a:t>by the state;</a:t>
            </a:r>
          </a:p>
          <a:p>
            <a:pPr>
              <a:buFontTx/>
              <a:buChar char="-"/>
            </a:pPr>
            <a:r>
              <a:rPr lang="en-US" dirty="0" smtClean="0"/>
              <a:t>to safeguard its national interests;</a:t>
            </a:r>
          </a:p>
          <a:p>
            <a:pPr>
              <a:buFontTx/>
              <a:buChar char="-"/>
            </a:pPr>
            <a:r>
              <a:rPr lang="en-US" dirty="0" smtClean="0"/>
              <a:t>to achieve the goals.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483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89909" y="2295210"/>
            <a:ext cx="535755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DIPLOMACY? 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13581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6413"/>
          </a:xfrm>
        </p:spPr>
        <p:txBody>
          <a:bodyPr>
            <a:normAutofit/>
          </a:bodyPr>
          <a:lstStyle/>
          <a:p>
            <a:pPr algn="r"/>
            <a:r>
              <a:rPr lang="en-GB" sz="1600" b="1" dirty="0" smtClean="0"/>
              <a:t>Foreign </a:t>
            </a:r>
            <a:r>
              <a:rPr lang="en-GB" sz="1600" b="1" dirty="0"/>
              <a:t>P</a:t>
            </a:r>
            <a:r>
              <a:rPr lang="en-GB" sz="1600" b="1" dirty="0" smtClean="0"/>
              <a:t>olicy and National </a:t>
            </a:r>
            <a:r>
              <a:rPr lang="en-GB" sz="1600" b="1" dirty="0"/>
              <a:t>S</a:t>
            </a:r>
            <a:r>
              <a:rPr lang="en-GB" sz="1600" b="1" dirty="0" smtClean="0"/>
              <a:t>ecurity of Kazakhstan </a:t>
            </a:r>
            <a:endParaRPr lang="en-US" sz="1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4413"/>
            <a:ext cx="10515600" cy="51625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dirty="0" smtClean="0"/>
              <a:t>DIPLOMACY</a:t>
            </a:r>
            <a:endParaRPr lang="en-US" sz="3600" dirty="0"/>
          </a:p>
          <a:p>
            <a:pPr>
              <a:buFontTx/>
              <a:buChar char="-"/>
            </a:pPr>
            <a:r>
              <a:rPr lang="en-US" sz="3600" dirty="0" smtClean="0"/>
              <a:t>practice of conducting relations between representatives of states;</a:t>
            </a:r>
          </a:p>
          <a:p>
            <a:pPr>
              <a:buFontTx/>
              <a:buChar char="-"/>
            </a:pPr>
            <a:r>
              <a:rPr lang="en-US" sz="3600" dirty="0"/>
              <a:t>t</a:t>
            </a:r>
            <a:r>
              <a:rPr lang="en-US" sz="3600" dirty="0" smtClean="0"/>
              <a:t>o influence the decisions and conduct of foreign governments and officials;</a:t>
            </a:r>
          </a:p>
          <a:p>
            <a:pPr>
              <a:buFontTx/>
              <a:buChar char="-"/>
            </a:pPr>
            <a:r>
              <a:rPr lang="en-US" sz="3600" dirty="0" smtClean="0"/>
              <a:t>through dialogue, negotiation, and other nonviolent means;</a:t>
            </a:r>
          </a:p>
          <a:p>
            <a:pPr>
              <a:buFontTx/>
              <a:buChar char="-"/>
            </a:pPr>
            <a:r>
              <a:rPr lang="en-US" sz="3600" dirty="0" smtClean="0"/>
              <a:t>usually carried by professional diplomats.</a:t>
            </a:r>
          </a:p>
        </p:txBody>
      </p:sp>
    </p:spTree>
    <p:extLst>
      <p:ext uri="{BB962C8B-B14F-4D97-AF65-F5344CB8AC3E}">
        <p14:creationId xmlns:p14="http://schemas.microsoft.com/office/powerpoint/2010/main" val="25337795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8837" y="2086865"/>
            <a:ext cx="1113753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6000" cap="all" dirty="0" smtClean="0">
                <a:latin typeface="Arial Black" panose="020B0A04020102020204" pitchFamily="34" charset="0"/>
              </a:rPr>
              <a:t>diplomatic relations?</a:t>
            </a:r>
            <a:endParaRPr lang="en-US" sz="6000" cap="all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9007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480</Words>
  <Application>Microsoft Office PowerPoint</Application>
  <PresentationFormat>Widescreen</PresentationFormat>
  <Paragraphs>112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Arial Black</vt:lpstr>
      <vt:lpstr>Calibri</vt:lpstr>
      <vt:lpstr>Calibri Light</vt:lpstr>
      <vt:lpstr>Comic Sans MS</vt:lpstr>
      <vt:lpstr>Office Theme</vt:lpstr>
      <vt:lpstr>Foreign Policy and National Security of Kazakhstan  lecture One</vt:lpstr>
      <vt:lpstr>Foreign Policy and National Security of Kazakhstan </vt:lpstr>
      <vt:lpstr>Marem Buzurtanova </vt:lpstr>
      <vt:lpstr>Foreign Policy and National Security of Kazakhstan </vt:lpstr>
      <vt:lpstr>Foreign Policy and National Security of Kazakhstan </vt:lpstr>
      <vt:lpstr>Foreign Policy and National Security of Kazakhstan </vt:lpstr>
      <vt:lpstr>PowerPoint Presentation</vt:lpstr>
      <vt:lpstr>Foreign Policy and National Security of Kazakhstan </vt:lpstr>
      <vt:lpstr>PowerPoint Presentation</vt:lpstr>
      <vt:lpstr>Foreign Policy and National Security of Kazakhstan </vt:lpstr>
      <vt:lpstr>PowerPoint Presentation</vt:lpstr>
      <vt:lpstr>Foreign Policy and National Security of Kazakhstan </vt:lpstr>
      <vt:lpstr>PowerPoint Presentation</vt:lpstr>
      <vt:lpstr>Home Task - prepare a short outline (1000 words app.) of your vision of the difference and similarities of the terms country, state, government, nation, and nation state; - suggest at least two readings on the topic. </vt:lpstr>
      <vt:lpstr>PowerPoint Presentation</vt:lpstr>
      <vt:lpstr>Foreign Policy and National Security of Kazakhstan </vt:lpstr>
      <vt:lpstr>Useful Resources </vt:lpstr>
      <vt:lpstr>Reading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Marem Buzurtanova</dc:creator>
  <cp:lastModifiedBy>Marem Buzurtanova</cp:lastModifiedBy>
  <cp:revision>18</cp:revision>
  <dcterms:created xsi:type="dcterms:W3CDTF">2020-09-15T03:32:24Z</dcterms:created>
  <dcterms:modified xsi:type="dcterms:W3CDTF">2020-09-17T07:38:40Z</dcterms:modified>
</cp:coreProperties>
</file>